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4" r:id="rId12"/>
    <p:sldId id="265" r:id="rId13"/>
    <p:sldId id="275" r:id="rId14"/>
    <p:sldId id="266" r:id="rId15"/>
    <p:sldId id="27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1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44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00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57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268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250351"/>
            <a:ext cx="5593435" cy="2273475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222499"/>
            <a:ext cx="5593434" cy="1372875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440296"/>
            <a:ext cx="1971398" cy="81572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December 17, 2018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504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7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1228726"/>
            <a:ext cx="4038599" cy="3428999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1228725"/>
            <a:ext cx="4038600" cy="3429000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81929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 / table / chart / video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8200" y="1228725"/>
            <a:ext cx="4038600" cy="3429000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228725"/>
            <a:ext cx="4038600" cy="3429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425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image / table / chart 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7200" y="1228911"/>
            <a:ext cx="4038600" cy="3428814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8200" y="1228725"/>
            <a:ext cx="4038600" cy="3429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43618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/ table / chart / video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8200" y="1228725"/>
            <a:ext cx="4038600" cy="3429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1228725"/>
            <a:ext cx="4038600" cy="3429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43198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/ table / chart 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4569054"/>
            <a:ext cx="5918200" cy="162431"/>
          </a:xfrm>
        </p:spPr>
        <p:txBody>
          <a:bodyPr/>
          <a:lstStyle>
            <a:lvl1pPr marL="0" indent="0">
              <a:buNone/>
              <a:defRPr sz="825" b="0" i="1" baseline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  <a:lvl3pPr marL="685800" indent="0">
              <a:buNone/>
              <a:defRPr/>
            </a:lvl3pPr>
            <a:lvl5pPr>
              <a:defRPr i="1"/>
            </a:lvl5pPr>
          </a:lstStyle>
          <a:p>
            <a:pPr lvl="0"/>
            <a:r>
              <a:rPr lang="en-US" dirty="0"/>
              <a:t>Image / table / chart / video caption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57200" y="1228725"/>
            <a:ext cx="8229600" cy="3294008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</a:t>
            </a:r>
            <a:br>
              <a:rPr lang="en-US" dirty="0"/>
            </a:br>
            <a:r>
              <a:rPr lang="en-US" dirty="0"/>
              <a:t>(tables and charts, images, videos, etc…)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2441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334" y="351473"/>
            <a:ext cx="2297430" cy="2297430"/>
          </a:xfrm>
          <a:solidFill>
            <a:schemeClr val="bg1">
              <a:alpha val="80000"/>
            </a:schemeClr>
          </a:solidFill>
        </p:spPr>
        <p:txBody>
          <a:bodyPr lIns="201168" tIns="118872" rIns="201168" bIns="11887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Image 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962535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7200" y="563760"/>
            <a:ext cx="8229600" cy="30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57200" y="3716398"/>
            <a:ext cx="8229600" cy="9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876" y="4867353"/>
            <a:ext cx="548699" cy="2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63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440296"/>
            <a:ext cx="1971398" cy="40742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4879353"/>
            <a:ext cx="370643" cy="95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4883386"/>
            <a:ext cx="5237019" cy="9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250351"/>
            <a:ext cx="5593435" cy="2273475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222499"/>
            <a:ext cx="5593434" cy="1372875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3318438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yellow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440296"/>
            <a:ext cx="1971398" cy="40742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4879353"/>
            <a:ext cx="370643" cy="95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4883386"/>
            <a:ext cx="5237019" cy="9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250351"/>
            <a:ext cx="5593435" cy="2273475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222499"/>
            <a:ext cx="5593434" cy="1372875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41281940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440296"/>
            <a:ext cx="1971398" cy="40742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4879353"/>
            <a:ext cx="370643" cy="95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4883386"/>
            <a:ext cx="5237019" cy="9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250351"/>
            <a:ext cx="5593435" cy="2273475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222499"/>
            <a:ext cx="5593434" cy="1372875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5192415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440296"/>
            <a:ext cx="1971398" cy="40742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4879353"/>
            <a:ext cx="370643" cy="95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4883386"/>
            <a:ext cx="5237019" cy="9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250351"/>
            <a:ext cx="5593435" cy="2273475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222499"/>
            <a:ext cx="5593434" cy="1372875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5878596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334" y="351473"/>
            <a:ext cx="2297430" cy="2297430"/>
          </a:xfrm>
          <a:solidFill>
            <a:schemeClr val="bg1">
              <a:alpha val="80000"/>
            </a:schemeClr>
          </a:solidFill>
        </p:spPr>
        <p:txBody>
          <a:bodyPr lIns="201168" tIns="118872" rIns="201168" bIns="11887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4879353"/>
            <a:ext cx="370643" cy="95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4883386"/>
            <a:ext cx="5237019" cy="9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250351"/>
            <a:ext cx="5593435" cy="2273475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222499"/>
            <a:ext cx="5593434" cy="1372875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6779187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57202" y="1532040"/>
            <a:ext cx="8229599" cy="3125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228726"/>
            <a:ext cx="8229600" cy="303314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616167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7200" y="1228725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02665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57202" y="1532040"/>
            <a:ext cx="4038599" cy="3125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57199" y="1228726"/>
            <a:ext cx="4038599" cy="303314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4648200" y="1532040"/>
            <a:ext cx="4038599" cy="3125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8197" y="1228726"/>
            <a:ext cx="4038599" cy="303314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24376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1679"/>
            <a:ext cx="8229600" cy="6515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725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9353"/>
            <a:ext cx="2133600" cy="952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457199" y="1115754"/>
            <a:ext cx="8229600" cy="0"/>
          </a:xfrm>
          <a:prstGeom prst="line">
            <a:avLst/>
          </a:prstGeom>
          <a:ln w="254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199" y="4883386"/>
            <a:ext cx="5237019" cy="91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0" i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</p:spTree>
    <p:extLst>
      <p:ext uri="{BB962C8B-B14F-4D97-AF65-F5344CB8AC3E}">
        <p14:creationId xmlns:p14="http://schemas.microsoft.com/office/powerpoint/2010/main" val="419288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550" b="1" i="0" kern="1200" cap="all" baseline="0">
          <a:solidFill>
            <a:schemeClr val="accent1"/>
          </a:solidFill>
          <a:latin typeface="Lato Black" charset="0"/>
          <a:ea typeface="Lato Black" charset="0"/>
          <a:cs typeface="Lato Black" charset="0"/>
        </a:defRPr>
      </a:lvl1pPr>
    </p:titleStyle>
    <p:bodyStyle>
      <a:lvl1pPr marL="257175" indent="-257175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1"/>
        </a:buClr>
        <a:buFont typeface="Wingdings" charset="2"/>
        <a:buChar char="§"/>
        <a:defRPr sz="1650" b="0" i="0" kern="1200" cap="none" baseline="0">
          <a:solidFill>
            <a:srgbClr val="000000"/>
          </a:solidFill>
          <a:latin typeface="Lato" charset="0"/>
          <a:ea typeface="Lato" charset="0"/>
          <a:cs typeface="Lato" charset="0"/>
        </a:defRPr>
      </a:lvl1pPr>
      <a:lvl2pPr marL="557213" indent="-214313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tx1"/>
        </a:buClr>
        <a:buFont typeface="Wingdings" charset="2"/>
        <a:buChar char="§"/>
        <a:defRPr sz="1650" b="0" i="0" kern="1200">
          <a:solidFill>
            <a:srgbClr val="000000"/>
          </a:solidFill>
          <a:latin typeface="Lato" charset="0"/>
          <a:ea typeface="Lato" charset="0"/>
          <a:cs typeface="Lato" charset="0"/>
        </a:defRPr>
      </a:lvl2pPr>
      <a:lvl3pPr marL="857250" indent="-171450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charset="2"/>
        <a:buChar char="§"/>
        <a:defRPr sz="1725" b="0" i="0" kern="1200">
          <a:solidFill>
            <a:srgbClr val="000000"/>
          </a:solidFill>
          <a:latin typeface="Lato" charset="0"/>
          <a:ea typeface="Lato" charset="0"/>
          <a:cs typeface="Lato" charset="0"/>
        </a:defRPr>
      </a:lvl3pPr>
      <a:lvl4pPr marL="1028700" indent="0" algn="l" defTabSz="3429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>
          <p15:clr>
            <a:srgbClr val="F26B43"/>
          </p15:clr>
        </p15:guide>
        <p15:guide id="2" orient="horz" pos="3912">
          <p15:clr>
            <a:srgbClr val="F26B43"/>
          </p15:clr>
        </p15:guide>
        <p15:guide id="3" orient="horz" pos="4176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3004156" y="1087272"/>
            <a:ext cx="5593435" cy="1436554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Academic Honesty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61E76F-0A74-458A-8515-F6FA7B632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CS 1100: Computer Science and Its Applications </a:t>
            </a:r>
          </a:p>
          <a:p>
            <a:endParaRPr lang="en-US" dirty="0"/>
          </a:p>
        </p:txBody>
      </p:sp>
      <p:sp>
        <p:nvSpPr>
          <p:cNvPr id="152" name="Google Shape;152;p28"/>
          <p:cNvSpPr txBox="1"/>
          <p:nvPr/>
        </p:nvSpPr>
        <p:spPr>
          <a:xfrm>
            <a:off x="3640220" y="4866280"/>
            <a:ext cx="2057400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7F33-8563-422F-98FD-60F6C359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typical scenario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771B69-0DB2-4436-A363-A0BDAE7DA2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problem is due tomorrow and your roommate has solved the problem.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roommate left her/his machine unlocked, and you are still struggling.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think: I’ll just peek at the roommate’s solution.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you may think: I’ll just mail myself a copy so I can look at it more closely.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1A26CE-BCA8-4BD5-A0B1-5ADC920487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0" y="2433851"/>
            <a:ext cx="4038600" cy="2223874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What should you do?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8072-7719-49AF-A62F-B7EF2A03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BADD9-8EC2-4896-BFB7-405723CA89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024418"/>
            <a:ext cx="8229600" cy="263330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Don’t do it.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You WILL be sent to OSCCR.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punishment may be harsher because theft is much worse than collaboration.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E111-CE82-48DA-8C0A-05344A80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724D6-BEF7-407B-91E8-1A1465509F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1419367"/>
            <a:ext cx="4038599" cy="32383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sitting in the library with a group of people and you write some examples on the whiteboard.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then you all submit the same examples, perhaps with the numbers changed.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will happen next?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E111-CE82-48DA-8C0A-05344A80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724D6-BEF7-407B-91E8-1A1465509F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1446663"/>
            <a:ext cx="4038599" cy="32110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are sitting in the library with a group of people and you write some examples on the whiteboard.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then you all submit the same examples, perhaps with the numbers changed.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will happen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5C404-F6ED-43BD-9583-43AC22F397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0" y="2679509"/>
            <a:ext cx="4038600" cy="19782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You all will be sent to OSCCR.</a:t>
            </a:r>
          </a:p>
        </p:txBody>
      </p:sp>
    </p:spTree>
    <p:extLst>
      <p:ext uri="{BB962C8B-B14F-4D97-AF65-F5344CB8AC3E}">
        <p14:creationId xmlns:p14="http://schemas.microsoft.com/office/powerpoint/2010/main" val="206827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062C-7DD3-4B4A-8FA4-687DB79D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fourth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7B4A-329F-4DD5-8A4B-2F93374142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1883391"/>
            <a:ext cx="4038599" cy="27743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and a classmate share a USB drive.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submit your classmate’s file as your own.  You even renamed it.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062C-7DD3-4B4A-8FA4-687DB79D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fourth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7B4A-329F-4DD5-8A4B-2F93374142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1883391"/>
            <a:ext cx="4038599" cy="27743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and a classmate share a USB drive.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submit your classmate’s file as your own.  You even renamed it.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FF9F1-F460-4DB4-995F-16EDE269F9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0" y="1883391"/>
            <a:ext cx="4038600" cy="27743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 will both be reported to OSCCR.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student is responsible for keeping her or his code hidden from all other students, which is violated when a USB stick or drive is shared.</a:t>
            </a:r>
          </a:p>
        </p:txBody>
      </p:sp>
    </p:spTree>
    <p:extLst>
      <p:ext uri="{BB962C8B-B14F-4D97-AF65-F5344CB8AC3E}">
        <p14:creationId xmlns:p14="http://schemas.microsoft.com/office/powerpoint/2010/main" val="270851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CCE7-07D7-4940-A623-7AD2DADD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I get caught?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97CC7-B4EC-42CA-BBFC-042F1C20D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78507"/>
            <a:ext cx="8229600" cy="31792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will be called to your professor’s office and you will be shown what you did.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receive a grade penalty in the course.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be reported to OSCCR.</a:t>
            </a:r>
          </a:p>
          <a:p>
            <a:pPr marL="0" indent="0">
              <a:buNone/>
            </a:pPr>
            <a:endParaRPr lang="en-US" dirty="0"/>
          </a:p>
          <a:p>
            <a:pPr marL="300038" lvl="1" indent="0">
              <a:buNone/>
            </a:pPr>
            <a:r>
              <a:rPr lang="en-US" dirty="0"/>
              <a:t>They will assign a non-academic penalty (typically some form of suspension, possibly deferred if there are no future violations.</a:t>
            </a:r>
          </a:p>
          <a:p>
            <a:pPr marL="300038" lvl="1" indent="0">
              <a:buNone/>
            </a:pPr>
            <a:endParaRPr lang="en-US" dirty="0"/>
          </a:p>
          <a:p>
            <a:pPr marL="300038" lvl="1" indent="0">
              <a:buNone/>
            </a:pPr>
            <a:r>
              <a:rPr lang="en-US" dirty="0"/>
              <a:t>A second OSCCR violation typically results in expulsion from the University.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703F-FDCB-4CBC-8AEA-5348E04F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if you don’t get caught and get away with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DAF22-5990-4258-878E-62C5D2B1A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69743"/>
            <a:ext cx="8229600" cy="2787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go on to the next course and do poorly because you are unprepared.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go out on an interview and do poorly because you are unprepared.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manage to get a job, but do poorly because you are unprepared.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co-op employer is so disappointed by your performance that they decide not to interview any more Northeastern students.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A95-9711-4746-80C6-D7C4736C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responsibility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5742-E673-4A53-80FF-5B16BC2CED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2088108"/>
            <a:ext cx="4038599" cy="25696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know students who are under time pressure are far more likely to resort to theft.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Time pressure or stress is not an acceptable excuse.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BE2DC-A7AB-402B-877D-C37DB21FE6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0" y="2088107"/>
            <a:ext cx="4038600" cy="25696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measure of character is not what you do when things are easy; </a:t>
            </a:r>
            <a:r>
              <a:rPr lang="en-US" sz="1800" dirty="0"/>
              <a:t>it is what you do when things get tough.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F417-E45E-4281-8F06-480892A2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0A52-8683-4E83-966B-E0014C551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28381"/>
            <a:ext cx="8229600" cy="33293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Guard your work!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keep your work on your home machine, be sure your machine is secure – both from internet hostiles and from your roommates,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only takes a minute for your roommate, or for the person sitting next to you in the hallway, to stick a USB drive in your machine and steal your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DISCOUNT THIS.  We have encountered theft by roommates on a regular basis in the past.</a:t>
            </a:r>
          </a:p>
          <a:p>
            <a:pPr marL="600075" lvl="2" indent="0">
              <a:buNone/>
            </a:pPr>
            <a:r>
              <a:rPr lang="en-US" sz="1600" dirty="0"/>
              <a:t>Remember that physical security is a prerequisite for information security.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38EC25-5CF7-4D42-B444-59A5857C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academic honesty important??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42C9F-2583-4F5D-AF32-A30C8F915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28715"/>
            <a:ext cx="8229600" cy="2929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diploma represents the University’s certification that </a:t>
            </a:r>
            <a:r>
              <a:rPr lang="en-US" sz="2000" b="1" u="sng" dirty="0"/>
              <a:t>you</a:t>
            </a:r>
            <a:r>
              <a:rPr lang="en-US" dirty="0"/>
              <a:t> have attained a certain level of knowledge in your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grade in this course represents our certification that </a:t>
            </a:r>
            <a:r>
              <a:rPr lang="en-US" sz="2000" u="sng" dirty="0"/>
              <a:t>you</a:t>
            </a:r>
            <a:r>
              <a:rPr lang="en-US" dirty="0"/>
              <a:t> have attained a certain level of knowledge in this course.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u="sng" dirty="0"/>
              <a:t>YOU</a:t>
            </a:r>
            <a:r>
              <a:rPr lang="en-US" dirty="0"/>
              <a:t> means you, not you with a little help from your friends.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81429-5F88-4040-8F33-7DC39417A592}"/>
              </a:ext>
            </a:extLst>
          </p:cNvPr>
          <p:cNvSpPr txBox="1"/>
          <p:nvPr/>
        </p:nvSpPr>
        <p:spPr>
          <a:xfrm>
            <a:off x="222912" y="4771821"/>
            <a:ext cx="6919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900" dirty="0"/>
              <a:t>© Mitchell Wand, 2012-2013.  This work is licensed under a Creative Commons Attribution-Non-Commercial 3.0 </a:t>
            </a:r>
            <a:r>
              <a:rPr lang="en-US" sz="900" dirty="0" err="1"/>
              <a:t>Unported</a:t>
            </a:r>
            <a:r>
              <a:rPr lang="en-US" sz="900" dirty="0"/>
              <a:t> License.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20F6-F4BD-47DB-A971-94210BF0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Sorry about all that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136B1-C8F8-42C9-B389-1FB77BE8B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78925"/>
            <a:ext cx="8229600" cy="267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know most of you are honest and none of this will apply to you.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cheating happens often enough that we need to have policies about it and you need to know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have any questions about any actions that you do or are thinking about, please talk to your professor immediately.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F456A3-9CF5-46AB-918B-0C27E48C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cares?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EB73B-39A2-43C3-A55B-FD526D62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BB7D76-45A5-483E-B58D-1C0A12BBC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83307"/>
            <a:ext cx="8229600" cy="28744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Employers care.</a:t>
            </a:r>
          </a:p>
          <a:p>
            <a:pPr marL="342900" lvl="1" indent="0">
              <a:buNone/>
            </a:pPr>
            <a:r>
              <a:rPr lang="en-US" dirty="0"/>
              <a:t>When they see a Northeastern diploma, they expect that individual to have reached a certain level of achievement.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Faculty and Advisors care.</a:t>
            </a:r>
          </a:p>
          <a:p>
            <a:pPr marL="342900" lvl="1" indent="0">
              <a:buNone/>
            </a:pPr>
            <a:r>
              <a:rPr lang="en-US" dirty="0"/>
              <a:t>When they see a grade in this course, they expect that individual to have reached a certain level of knowledge.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6F3E-FBCD-452E-A9D8-47FA38AB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else cares?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4E8CB-C886-4A30-8C6A-116022EF1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97039"/>
            <a:ext cx="8229600" cy="27606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classmates care.</a:t>
            </a:r>
          </a:p>
          <a:p>
            <a:pPr marL="300038" lvl="1" indent="0">
              <a:buNone/>
            </a:pPr>
            <a:r>
              <a:rPr lang="en-US" dirty="0"/>
              <a:t>An honest student gets upset when his or her classmate gets a reward without putting in the effort.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University cares.</a:t>
            </a:r>
          </a:p>
          <a:p>
            <a:pPr marL="300038" lvl="1" indent="0">
              <a:buNone/>
            </a:pPr>
            <a:r>
              <a:rPr lang="en-US" dirty="0"/>
              <a:t>Every time a student goes out into the world with a Northeastern University diploma and doesn’t perform well, it makes the whole university look bad.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26E4-0BC1-487E-B30F-9B97F8D9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Khoury college cheating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05EB6-EF95-417A-A7DA-7A4A9C98A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206387"/>
            <a:ext cx="8229600" cy="24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violations of the University academic integrity policy MUST be reported to the Office of Student Conduct and Conflict Resolution (OSCCR).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who cheat often do so in multiple courses.  By reporting all violations to OSCCR, we guarantee such students are suitably punished.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 t="28590" b="5877"/>
          <a:stretch/>
        </p:blipFill>
        <p:spPr>
          <a:xfrm>
            <a:off x="1053115" y="1578591"/>
            <a:ext cx="6492240" cy="30434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E25AE87-3ED3-4053-8C44-B94BE98B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academic integrity policy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E02B-4E3F-4045-9534-D23A39A4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version: Don’t share 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86EFB-FFF7-4DE0-9621-C43EC3593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51797"/>
            <a:ext cx="8229600" cy="25059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share files, or even portions of files, with somebody else, </a:t>
            </a:r>
            <a:br>
              <a:rPr lang="en-US" dirty="0"/>
            </a:br>
            <a:r>
              <a:rPr lang="en-US" dirty="0"/>
              <a:t>we will detect it and you will get reported to OSCCR.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Period.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End of story.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7F33-8563-422F-98FD-60F6C359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771B69-0DB2-4436-A363-A0BDAE7DA2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2038066"/>
            <a:ext cx="3668971" cy="26196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friend comes and says s/he is lost and the problem is due tomorrow and can s/he just please look at your solution or how you did the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should you do?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7F33-8563-422F-98FD-60F6C359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771B69-0DB2-4436-A363-A0BDAE7DA2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2" y="2038066"/>
            <a:ext cx="3668971" cy="26196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friend comes and says s/he is lost and the problem is due tomorrow and can s/he just please look at your solution or how you did the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should you do?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49A62B-415B-4B13-A85D-3A566D5051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200" y="2038065"/>
            <a:ext cx="4038600" cy="26196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Tell him/her the University policy requires you to tell him/her </a:t>
            </a:r>
            <a:r>
              <a:rPr lang="en-US" sz="2000" dirty="0"/>
              <a:t>NO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give her/him your files, YOU will be sent to OSCCR.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of course s/he will be sent to OSCCR.</a:t>
            </a:r>
          </a:p>
        </p:txBody>
      </p:sp>
    </p:spTree>
    <p:extLst>
      <p:ext uri="{BB962C8B-B14F-4D97-AF65-F5344CB8AC3E}">
        <p14:creationId xmlns:p14="http://schemas.microsoft.com/office/powerpoint/2010/main" val="2636674397"/>
      </p:ext>
    </p:extLst>
  </p:cSld>
  <p:clrMapOvr>
    <a:masterClrMapping/>
  </p:clrMapOvr>
</p:sld>
</file>

<file path=ppt/theme/theme1.xml><?xml version="1.0" encoding="utf-8"?>
<a:theme xmlns:a="http://schemas.openxmlformats.org/drawingml/2006/main" name="CCS_7487_PPT_Presentation_Template_Widescreen_BOSTON">
  <a:themeElements>
    <a:clrScheme name="Khoury College 1">
      <a:dk1>
        <a:srgbClr val="A19994"/>
      </a:dk1>
      <a:lt1>
        <a:srgbClr val="FFFFFF"/>
      </a:lt1>
      <a:dk2>
        <a:srgbClr val="A19994"/>
      </a:dk2>
      <a:lt2>
        <a:srgbClr val="CFC7BF"/>
      </a:lt2>
      <a:accent1>
        <a:srgbClr val="D41B2C"/>
      </a:accent1>
      <a:accent2>
        <a:srgbClr val="FFBF3D"/>
      </a:accent2>
      <a:accent3>
        <a:srgbClr val="A19994"/>
      </a:accent3>
      <a:accent4>
        <a:srgbClr val="CFC7BF"/>
      </a:accent4>
      <a:accent5>
        <a:srgbClr val="D41B2C"/>
      </a:accent5>
      <a:accent6>
        <a:srgbClr val="FFBF3D"/>
      </a:accent6>
      <a:hlink>
        <a:srgbClr val="CC0000"/>
      </a:hlink>
      <a:folHlink>
        <a:srgbClr val="FFBF3D"/>
      </a:folHlink>
    </a:clrScheme>
    <a:fontScheme name="CCI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S_7487_PPT_Presentation_Template_Widescreen_BOSTON" id="{822A2E9C-198C-4F48-AD4F-AFF4E8209DC1}" vid="{6F4D3F32-6125-CC4A-8435-A33F393A35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1047</Words>
  <Application>Microsoft Office PowerPoint</Application>
  <PresentationFormat>On-screen Show (16:9)</PresentationFormat>
  <Paragraphs>127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Lato</vt:lpstr>
      <vt:lpstr>Lato Black</vt:lpstr>
      <vt:lpstr>Wingdings</vt:lpstr>
      <vt:lpstr>CCS_7487_PPT_Presentation_Template_Widescreen_BOSTON</vt:lpstr>
      <vt:lpstr>Academic Honesty </vt:lpstr>
      <vt:lpstr>Why is academic honesty important??</vt:lpstr>
      <vt:lpstr>Who cares?</vt:lpstr>
      <vt:lpstr>Who else cares?</vt:lpstr>
      <vt:lpstr>Khoury college cheating policy</vt:lpstr>
      <vt:lpstr>University academic integrity policy</vt:lpstr>
      <vt:lpstr>The short version: Don’t share bits</vt:lpstr>
      <vt:lpstr>Typical scenario</vt:lpstr>
      <vt:lpstr>Typical scenario</vt:lpstr>
      <vt:lpstr>Another typical scenario</vt:lpstr>
      <vt:lpstr>Another scenario</vt:lpstr>
      <vt:lpstr>A third scenario</vt:lpstr>
      <vt:lpstr>A third scenario</vt:lpstr>
      <vt:lpstr>A fourth scenario</vt:lpstr>
      <vt:lpstr>A fourth scenario</vt:lpstr>
      <vt:lpstr>What happens if I get caught?</vt:lpstr>
      <vt:lpstr>What happens if you don’t get caught and get away with it?</vt:lpstr>
      <vt:lpstr>Personal responsibility</vt:lpstr>
      <vt:lpstr>Avoid the problem</vt:lpstr>
      <vt:lpstr>Sorry about all that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Honesty </dc:title>
  <cp:lastModifiedBy>Michael Weintraub</cp:lastModifiedBy>
  <cp:revision>15</cp:revision>
  <dcterms:modified xsi:type="dcterms:W3CDTF">2020-01-03T19:53:00Z</dcterms:modified>
</cp:coreProperties>
</file>